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11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80A67F-DC1C-411E-A25A-C326ADAAEDC8}" type="datetimeFigureOut">
              <a:rPr lang="en-US" smtClean="0"/>
              <a:pPr/>
              <a:t>10/16/2018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B626D5-6C46-44D8-B331-6F115EB0D92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626D5-6C46-44D8-B331-6F115EB0D921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626D5-6C46-44D8-B331-6F115EB0D921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D8AC-0529-4AAA-9C4A-0D0329E51526}" type="datetimeFigureOut">
              <a:rPr lang="en-US" smtClean="0"/>
              <a:pPr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CFA4-2B18-416B-B34C-5B9F752011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D8AC-0529-4AAA-9C4A-0D0329E51526}" type="datetimeFigureOut">
              <a:rPr lang="en-US" smtClean="0"/>
              <a:pPr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CFA4-2B18-416B-B34C-5B9F752011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D8AC-0529-4AAA-9C4A-0D0329E51526}" type="datetimeFigureOut">
              <a:rPr lang="en-US" smtClean="0"/>
              <a:pPr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CFA4-2B18-416B-B34C-5B9F752011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D8AC-0529-4AAA-9C4A-0D0329E51526}" type="datetimeFigureOut">
              <a:rPr lang="en-US" smtClean="0"/>
              <a:pPr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CFA4-2B18-416B-B34C-5B9F752011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D8AC-0529-4AAA-9C4A-0D0329E51526}" type="datetimeFigureOut">
              <a:rPr lang="en-US" smtClean="0"/>
              <a:pPr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CFA4-2B18-416B-B34C-5B9F752011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D8AC-0529-4AAA-9C4A-0D0329E51526}" type="datetimeFigureOut">
              <a:rPr lang="en-US" smtClean="0"/>
              <a:pPr/>
              <a:t>10/16/2018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CFA4-2B18-416B-B34C-5B9F752011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D8AC-0529-4AAA-9C4A-0D0329E51526}" type="datetimeFigureOut">
              <a:rPr lang="en-US" smtClean="0"/>
              <a:pPr/>
              <a:t>10/16/2018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CFA4-2B18-416B-B34C-5B9F752011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D8AC-0529-4AAA-9C4A-0D0329E51526}" type="datetimeFigureOut">
              <a:rPr lang="en-US" smtClean="0"/>
              <a:pPr/>
              <a:t>10/16/2018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CFA4-2B18-416B-B34C-5B9F752011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D8AC-0529-4AAA-9C4A-0D0329E51526}" type="datetimeFigureOut">
              <a:rPr lang="en-US" smtClean="0"/>
              <a:pPr/>
              <a:t>10/16/2018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CFA4-2B18-416B-B34C-5B9F752011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D8AC-0529-4AAA-9C4A-0D0329E51526}" type="datetimeFigureOut">
              <a:rPr lang="en-US" smtClean="0"/>
              <a:pPr/>
              <a:t>10/16/2018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CFA4-2B18-416B-B34C-5B9F752011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D8AC-0529-4AAA-9C4A-0D0329E51526}" type="datetimeFigureOut">
              <a:rPr lang="en-US" smtClean="0"/>
              <a:pPr/>
              <a:t>10/16/2018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CFA4-2B18-416B-B34C-5B9F752011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DD8AC-0529-4AAA-9C4A-0D0329E51526}" type="datetimeFigureOut">
              <a:rPr lang="en-US" smtClean="0"/>
              <a:pPr/>
              <a:t>10/16/2018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3CFA4-2B18-416B-B34C-5B9F7520118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audio" Target="file:///D:\CQ%20kids\Pratham\Financial%20Literacy\Help%20Animation\Music\ElevatorMusic%20(1).wav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95600" y="2971800"/>
            <a:ext cx="312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sz="4000" b="1" dirty="0" smtClean="0">
                <a:latin typeface="Arial Black" pitchFamily="34" charset="0"/>
              </a:rPr>
              <a:t>मालमत्ता कर </a:t>
            </a:r>
            <a:endParaRPr lang="en-US" sz="4000" b="1" dirty="0">
              <a:latin typeface="Arial Black" pitchFamily="34" charset="0"/>
            </a:endParaRPr>
          </a:p>
        </p:txBody>
      </p:sp>
      <p:pic>
        <p:nvPicPr>
          <p:cNvPr id="3" name="ElevatorMusic (1).wav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3"/>
          <a:stretch>
            <a:fillRect/>
          </a:stretch>
        </p:blipFill>
        <p:spPr>
          <a:xfrm>
            <a:off x="4419600" y="32766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7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219200" y="762000"/>
            <a:ext cx="2438400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4 (2).jpg"/>
          <p:cNvPicPr>
            <a:picLocks noChangeAspect="1"/>
          </p:cNvPicPr>
          <p:nvPr/>
        </p:nvPicPr>
        <p:blipFill>
          <a:blip r:embed="rId2"/>
          <a:srcRect l="5285" r="61080" b="52504"/>
          <a:stretch>
            <a:fillRect/>
          </a:stretch>
        </p:blipFill>
        <p:spPr>
          <a:xfrm>
            <a:off x="838200" y="4343401"/>
            <a:ext cx="2192214" cy="23621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152400" y="0"/>
            <a:ext cx="586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sz="3600" b="1" dirty="0" smtClean="0">
                <a:latin typeface="Arial Black" pitchFamily="34" charset="0"/>
              </a:rPr>
              <a:t>मालमत्ता कर म्हणजे </a:t>
            </a:r>
            <a:r>
              <a:rPr lang="hi-IN" sz="3600" b="1" dirty="0" smtClean="0">
                <a:latin typeface="Arial Black" pitchFamily="34" charset="0"/>
              </a:rPr>
              <a:t>काय</a:t>
            </a:r>
            <a:r>
              <a:rPr lang="hi-IN" sz="2400" dirty="0" smtClean="0">
                <a:latin typeface="Arial Black" pitchFamily="34" charset="0"/>
              </a:rPr>
              <a:t> </a:t>
            </a:r>
            <a:r>
              <a:rPr lang="en-US" sz="2400" dirty="0" smtClean="0">
                <a:latin typeface="Arial Black" pitchFamily="34" charset="0"/>
              </a:rPr>
              <a:t>?</a:t>
            </a:r>
            <a:endParaRPr lang="en-US" sz="2400" dirty="0">
              <a:latin typeface="Arial Black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28600" y="533400"/>
            <a:ext cx="5029200" cy="15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43000" y="762000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sz="2400" b="1" dirty="0" smtClean="0">
                <a:latin typeface="Arial" pitchFamily="34" charset="0"/>
                <a:cs typeface="Arial" pitchFamily="34" charset="0"/>
              </a:rPr>
              <a:t>स्थावर मालमत्तेच्या मालकीवर आकारला जाणारा कर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 descr="3 (3)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9348" y="1981200"/>
            <a:ext cx="2092452" cy="22562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 descr="5 (3).jpg"/>
          <p:cNvPicPr>
            <a:picLocks noChangeAspect="1"/>
          </p:cNvPicPr>
          <p:nvPr/>
        </p:nvPicPr>
        <p:blipFill>
          <a:blip r:embed="rId4" cstate="print"/>
          <a:srcRect l="16310" r="13793"/>
          <a:stretch>
            <a:fillRect/>
          </a:stretch>
        </p:blipFill>
        <p:spPr>
          <a:xfrm>
            <a:off x="838200" y="4401456"/>
            <a:ext cx="2226623" cy="228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 descr="16.jpg"/>
          <p:cNvPicPr>
            <a:picLocks noChangeAspect="1"/>
          </p:cNvPicPr>
          <p:nvPr/>
        </p:nvPicPr>
        <p:blipFill>
          <a:blip r:embed="rId5"/>
          <a:srcRect t="3125" r="58085"/>
          <a:stretch>
            <a:fillRect/>
          </a:stretch>
        </p:blipFill>
        <p:spPr>
          <a:xfrm>
            <a:off x="900545" y="1981200"/>
            <a:ext cx="2064774" cy="228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9" name="Group 18"/>
          <p:cNvGrpSpPr/>
          <p:nvPr/>
        </p:nvGrpSpPr>
        <p:grpSpPr>
          <a:xfrm>
            <a:off x="762000" y="1371600"/>
            <a:ext cx="4876800" cy="533400"/>
            <a:chOff x="762000" y="1371600"/>
            <a:chExt cx="4876800" cy="533400"/>
          </a:xfrm>
        </p:grpSpPr>
        <p:sp>
          <p:nvSpPr>
            <p:cNvPr id="15" name="TextBox 14"/>
            <p:cNvSpPr txBox="1"/>
            <p:nvPr/>
          </p:nvSpPr>
          <p:spPr>
            <a:xfrm>
              <a:off x="1143000" y="1443335"/>
              <a:ext cx="449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i-IN" sz="2400" b="1" dirty="0" smtClean="0">
                  <a:latin typeface="Arial" pitchFamily="34" charset="0"/>
                  <a:cs typeface="Arial" pitchFamily="34" charset="0"/>
                </a:rPr>
                <a:t>मालमत्ता कर यांवर लागू होतो -</a:t>
              </a:r>
              <a:endParaRPr lang="en-US" sz="2400" b="1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6" name="Picture 2" descr="C:\Users\abcd\AppData\Local\Microsoft\Windows\Temporary Internet Files\Content.IE5\GH7W9ZK3\Tick-red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62000" y="1371600"/>
              <a:ext cx="483809" cy="457200"/>
            </a:xfrm>
            <a:prstGeom prst="rect">
              <a:avLst/>
            </a:prstGeom>
            <a:noFill/>
          </p:spPr>
        </p:pic>
      </p:grpSp>
      <p:sp>
        <p:nvSpPr>
          <p:cNvPr id="17" name="TextBox 16"/>
          <p:cNvSpPr txBox="1"/>
          <p:nvPr/>
        </p:nvSpPr>
        <p:spPr>
          <a:xfrm>
            <a:off x="3352800" y="2743200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sz="2400" b="1" dirty="0" smtClean="0">
                <a:latin typeface="Arial" pitchFamily="34" charset="0"/>
                <a:cs typeface="Arial" pitchFamily="34" charset="0"/>
              </a:rPr>
              <a:t>राहण्याच्या उद्देश्याने घेतलेल्या मालमत्तेवर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52800" y="5105400"/>
            <a:ext cx="533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sz="2400" b="1" dirty="0" smtClean="0">
                <a:latin typeface="Arial" pitchFamily="34" charset="0"/>
                <a:cs typeface="Arial" pitchFamily="34" charset="0"/>
              </a:rPr>
              <a:t>दुकाने किंवा व्यवसायासाठी घेतलेल्या मालमत्तेवर 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685800" y="1371600"/>
            <a:ext cx="5562601" cy="505690"/>
            <a:chOff x="4038599" y="2133600"/>
            <a:chExt cx="5562601" cy="505690"/>
          </a:xfrm>
        </p:grpSpPr>
        <p:pic>
          <p:nvPicPr>
            <p:cNvPr id="1026" name="Picture 2" descr="C:\Users\abcd\AppData\Local\Microsoft\Windows\Temporary Internet Files\Content.IE5\GH7W9ZK3\1280px-Xmark01.svg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038599" y="2133600"/>
              <a:ext cx="609601" cy="431006"/>
            </a:xfrm>
            <a:prstGeom prst="rect">
              <a:avLst/>
            </a:prstGeom>
            <a:noFill/>
          </p:spPr>
        </p:pic>
        <p:sp>
          <p:nvSpPr>
            <p:cNvPr id="21" name="TextBox 20"/>
            <p:cNvSpPr txBox="1"/>
            <p:nvPr/>
          </p:nvSpPr>
          <p:spPr>
            <a:xfrm>
              <a:off x="4495800" y="2177625"/>
              <a:ext cx="5105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i-IN" sz="2400" b="1" dirty="0" smtClean="0">
                  <a:latin typeface="Arial" pitchFamily="34" charset="0"/>
                  <a:cs typeface="Arial" pitchFamily="34" charset="0"/>
                </a:rPr>
                <a:t>मालमत्ता कर यांवर आकारला जात नाही -</a:t>
              </a:r>
              <a:endParaRPr lang="en-US" sz="2400" b="1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429000" y="2743200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sz="2400" b="1" dirty="0" smtClean="0">
                <a:latin typeface="Arial" pitchFamily="34" charset="0"/>
                <a:cs typeface="Arial" pitchFamily="34" charset="0"/>
              </a:rPr>
              <a:t>इमारती नसलेली शेतीची जमीन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52800" y="5177135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sz="2400" b="1" dirty="0" smtClean="0">
                <a:latin typeface="Arial" pitchFamily="34" charset="0"/>
                <a:cs typeface="Arial" pitchFamily="34" charset="0"/>
              </a:rPr>
              <a:t>रिक्त जमिनीचा भूखंड 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90600" y="1295400"/>
            <a:ext cx="2819400" cy="1676400"/>
            <a:chOff x="4876800" y="1295400"/>
            <a:chExt cx="2819400" cy="1676400"/>
          </a:xfrm>
        </p:grpSpPr>
        <p:sp>
          <p:nvSpPr>
            <p:cNvPr id="26" name="Right Arrow Callout 25"/>
            <p:cNvSpPr/>
            <p:nvPr/>
          </p:nvSpPr>
          <p:spPr>
            <a:xfrm rot="16200000">
              <a:off x="5448300" y="723900"/>
              <a:ext cx="1676400" cy="2819400"/>
            </a:xfrm>
            <a:prstGeom prst="rightArrowCallou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015345" y="1918855"/>
              <a:ext cx="25908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i-IN" sz="2000" b="1" dirty="0" smtClean="0">
                  <a:latin typeface="Arial" pitchFamily="34" charset="0"/>
                  <a:cs typeface="Arial" pitchFamily="34" charset="0"/>
                </a:rPr>
                <a:t>स्थावर मालमत्ते मध्ये जमीन अथवा इमारती दोन्ही ही समाविष्ट होते</a:t>
              </a:r>
              <a:endParaRPr lang="en-US" sz="2000" b="1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ransition advTm="2446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0"/>
                            </p:stCondLst>
                            <p:childTnLst>
                              <p:par>
                                <p:cTn id="2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000"/>
                            </p:stCondLst>
                            <p:childTnLst>
                              <p:par>
                                <p:cTn id="31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0"/>
                            </p:stCondLst>
                            <p:childTnLst>
                              <p:par>
                                <p:cTn id="41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1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2500"/>
                            </p:stCondLst>
                            <p:childTnLst>
                              <p:par>
                                <p:cTn id="51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450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4500"/>
                            </p:stCondLst>
                            <p:childTnLst>
                              <p:par>
                                <p:cTn id="5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450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4500"/>
                            </p:stCondLst>
                            <p:childTnLst>
                              <p:par>
                                <p:cTn id="6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500"/>
                            </p:stCondLst>
                            <p:childTnLst>
                              <p:par>
                                <p:cTn id="70" presetID="1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7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8500"/>
                            </p:stCondLst>
                            <p:childTnLst>
                              <p:par>
                                <p:cTn id="78" presetID="1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8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7" grpId="0"/>
      <p:bldP spid="17" grpId="0"/>
      <p:bldP spid="17" grpId="1"/>
      <p:bldP spid="18" grpId="0"/>
      <p:bldP spid="18" grpId="1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28600" y="533400"/>
            <a:ext cx="6248400" cy="15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2400" y="76200"/>
            <a:ext cx="640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sz="3200" b="1" dirty="0" smtClean="0">
                <a:latin typeface="Arial Black" pitchFamily="34" charset="0"/>
              </a:rPr>
              <a:t>मालमत्ता कर कोणी भरायचा </a:t>
            </a:r>
            <a:r>
              <a:rPr lang="hi-IN" sz="3200" b="1" dirty="0" smtClean="0">
                <a:latin typeface="Arial Black" pitchFamily="34" charset="0"/>
              </a:rPr>
              <a:t>असतो</a:t>
            </a:r>
            <a:r>
              <a:rPr lang="en-US" sz="3200" b="1" dirty="0" smtClean="0">
                <a:latin typeface="Arial Black" pitchFamily="34" charset="0"/>
              </a:rPr>
              <a:t> </a:t>
            </a:r>
            <a:r>
              <a:rPr lang="en-US" sz="2400" dirty="0" smtClean="0">
                <a:latin typeface="Arial Black" pitchFamily="34" charset="0"/>
              </a:rPr>
              <a:t>?</a:t>
            </a:r>
            <a:endParaRPr lang="en-US" sz="2400" dirty="0">
              <a:latin typeface="Arial Black" pitchFamily="34" charset="0"/>
            </a:endParaRPr>
          </a:p>
        </p:txBody>
      </p:sp>
      <p:pic>
        <p:nvPicPr>
          <p:cNvPr id="7" name="Picture 6" descr="COV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15" y="1143449"/>
            <a:ext cx="7225885" cy="5333551"/>
          </a:xfrm>
          <a:prstGeom prst="rect">
            <a:avLst/>
          </a:prstGeom>
        </p:spPr>
      </p:pic>
      <p:pic>
        <p:nvPicPr>
          <p:cNvPr id="11" name="Picture 10" descr="hoki ka jadugar 1png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81200" y="5029200"/>
            <a:ext cx="1676400" cy="1634490"/>
          </a:xfrm>
          <a:prstGeom prst="rect">
            <a:avLst/>
          </a:prstGeom>
        </p:spPr>
      </p:pic>
      <p:pic>
        <p:nvPicPr>
          <p:cNvPr id="1026" name="Picture 2" descr="C:\Users\abcd\AppData\Local\Microsoft\Windows\Temporary Internet Files\Content.IE5\GH7W9ZK3\nicubunu_Lock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0" y="5486400"/>
            <a:ext cx="457199" cy="592802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685800" y="1371600"/>
            <a:ext cx="419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sz="2400" b="1" dirty="0" smtClean="0">
                <a:latin typeface="Arial" pitchFamily="34" charset="0"/>
                <a:cs typeface="Arial" pitchFamily="34" charset="0"/>
              </a:rPr>
              <a:t>मालमत्तेच्या मालकानी मालमत्ता कर भरायचा असतो. 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5800" y="1378803"/>
            <a:ext cx="39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sz="2400" b="1" dirty="0" smtClean="0">
                <a:latin typeface="Arial" pitchFamily="34" charset="0"/>
                <a:cs typeface="Arial" pitchFamily="34" charset="0"/>
              </a:rPr>
              <a:t>मालमत्तेत रहात नसले किंवा मालमत्ता वापरत नसले तरीही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advTm="881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28600" y="533400"/>
            <a:ext cx="6858000" cy="15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2400" y="76200"/>
            <a:ext cx="815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sz="3200" b="1" dirty="0" smtClean="0">
                <a:latin typeface="Arial Black" pitchFamily="34" charset="0"/>
              </a:rPr>
              <a:t>मला किती मालमत्ता कर भरावा </a:t>
            </a:r>
            <a:r>
              <a:rPr lang="hi-IN" sz="3200" b="1" dirty="0" smtClean="0">
                <a:latin typeface="Arial Black" pitchFamily="34" charset="0"/>
              </a:rPr>
              <a:t>लागेल</a:t>
            </a:r>
            <a:r>
              <a:rPr lang="en-US" sz="3200" b="1" dirty="0" smtClean="0">
                <a:latin typeface="Arial Black" pitchFamily="34" charset="0"/>
              </a:rPr>
              <a:t> </a:t>
            </a:r>
            <a:r>
              <a:rPr lang="hi-IN" sz="2400" b="1" dirty="0" smtClean="0">
                <a:latin typeface="Arial Black" pitchFamily="34" charset="0"/>
              </a:rPr>
              <a:t>?</a:t>
            </a:r>
            <a:endParaRPr lang="en-US" sz="2400" b="1" dirty="0">
              <a:latin typeface="Arial Black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1066800"/>
            <a:ext cx="662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sz="2400" b="1" dirty="0" smtClean="0">
                <a:latin typeface="Arial" pitchFamily="34" charset="0"/>
                <a:cs typeface="Arial" pitchFamily="34" charset="0"/>
              </a:rPr>
              <a:t>मालमत्ता कराची </a:t>
            </a:r>
            <a:r>
              <a:rPr lang="hi-IN" sz="2400" b="1" dirty="0" smtClean="0">
                <a:latin typeface="Arial" pitchFamily="34" charset="0"/>
                <a:cs typeface="Arial" pitchFamily="34" charset="0"/>
              </a:rPr>
              <a:t>गणना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hi-IN" sz="2400" b="1" dirty="0" smtClean="0">
                <a:latin typeface="Arial" pitchFamily="34" charset="0"/>
                <a:cs typeface="Arial" pitchFamily="34" charset="0"/>
              </a:rPr>
              <a:t>ह्या आधारावर केली जाते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: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09600" y="1752600"/>
            <a:ext cx="4267200" cy="461665"/>
            <a:chOff x="5562600" y="3810000"/>
            <a:chExt cx="4267200" cy="461665"/>
          </a:xfrm>
        </p:grpSpPr>
        <p:sp>
          <p:nvSpPr>
            <p:cNvPr id="9" name="TextBox 8"/>
            <p:cNvSpPr txBox="1"/>
            <p:nvPr/>
          </p:nvSpPr>
          <p:spPr>
            <a:xfrm>
              <a:off x="5867400" y="3810000"/>
              <a:ext cx="3962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i-IN" sz="2400" b="1" dirty="0" smtClean="0">
                  <a:latin typeface="Arial" pitchFamily="34" charset="0"/>
                  <a:cs typeface="Arial" pitchFamily="34" charset="0"/>
                </a:rPr>
                <a:t>मालमत्तेचे स्थळ </a:t>
              </a:r>
              <a:endParaRPr lang="en-US" sz="2400" b="1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0" name="Picture 2" descr="C:\Users\abcd\AppData\Local\Microsoft\Windows\Temporary Internet Files\Content.IE5\GH7W9ZK3\Tick-red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562600" y="3810000"/>
              <a:ext cx="457200" cy="432054"/>
            </a:xfrm>
            <a:prstGeom prst="rect">
              <a:avLst/>
            </a:prstGeom>
            <a:noFill/>
          </p:spPr>
        </p:pic>
      </p:grpSp>
      <p:grpSp>
        <p:nvGrpSpPr>
          <p:cNvPr id="11" name="Group 10"/>
          <p:cNvGrpSpPr/>
          <p:nvPr/>
        </p:nvGrpSpPr>
        <p:grpSpPr>
          <a:xfrm>
            <a:off x="609600" y="3225546"/>
            <a:ext cx="3276600" cy="508254"/>
            <a:chOff x="5562600" y="4978146"/>
            <a:chExt cx="3276600" cy="508254"/>
          </a:xfrm>
        </p:grpSpPr>
        <p:sp>
          <p:nvSpPr>
            <p:cNvPr id="12" name="TextBox 11"/>
            <p:cNvSpPr txBox="1"/>
            <p:nvPr/>
          </p:nvSpPr>
          <p:spPr>
            <a:xfrm>
              <a:off x="5867400" y="5024735"/>
              <a:ext cx="2971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i-IN" sz="2400" b="1" dirty="0" smtClean="0">
                  <a:latin typeface="Arial" pitchFamily="34" charset="0"/>
                  <a:cs typeface="Arial" pitchFamily="34" charset="0"/>
                </a:rPr>
                <a:t>वय</a:t>
              </a:r>
              <a:endParaRPr lang="en-US" sz="2400" b="1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3" name="Picture 2" descr="C:\Users\abcd\AppData\Local\Microsoft\Windows\Temporary Internet Files\Content.IE5\GH7W9ZK3\Tick-red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562600" y="4978146"/>
              <a:ext cx="457200" cy="432054"/>
            </a:xfrm>
            <a:prstGeom prst="rect">
              <a:avLst/>
            </a:prstGeom>
            <a:noFill/>
          </p:spPr>
        </p:pic>
      </p:grpSp>
      <p:grpSp>
        <p:nvGrpSpPr>
          <p:cNvPr id="14" name="Group 13"/>
          <p:cNvGrpSpPr/>
          <p:nvPr/>
        </p:nvGrpSpPr>
        <p:grpSpPr>
          <a:xfrm>
            <a:off x="609600" y="3911346"/>
            <a:ext cx="3276600" cy="508254"/>
            <a:chOff x="5562600" y="4978146"/>
            <a:chExt cx="3276600" cy="508254"/>
          </a:xfrm>
        </p:grpSpPr>
        <p:sp>
          <p:nvSpPr>
            <p:cNvPr id="15" name="TextBox 14"/>
            <p:cNvSpPr txBox="1"/>
            <p:nvPr/>
          </p:nvSpPr>
          <p:spPr>
            <a:xfrm>
              <a:off x="5867400" y="5024735"/>
              <a:ext cx="2971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i-IN" sz="2400" b="1" dirty="0" smtClean="0">
                  <a:latin typeface="Arial" pitchFamily="34" charset="0"/>
                  <a:cs typeface="Arial" pitchFamily="34" charset="0"/>
                </a:rPr>
                <a:t>लिंग</a:t>
              </a:r>
              <a:endParaRPr lang="en-US" sz="2400" b="1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6" name="Picture 2" descr="C:\Users\abcd\AppData\Local\Microsoft\Windows\Temporary Internet Files\Content.IE5\GH7W9ZK3\Tick-red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562600" y="4978146"/>
              <a:ext cx="457200" cy="432054"/>
            </a:xfrm>
            <a:prstGeom prst="rect">
              <a:avLst/>
            </a:prstGeom>
            <a:noFill/>
          </p:spPr>
        </p:pic>
      </p:grpSp>
      <p:grpSp>
        <p:nvGrpSpPr>
          <p:cNvPr id="17" name="Group 16"/>
          <p:cNvGrpSpPr/>
          <p:nvPr/>
        </p:nvGrpSpPr>
        <p:grpSpPr>
          <a:xfrm>
            <a:off x="609600" y="2463546"/>
            <a:ext cx="4267200" cy="461665"/>
            <a:chOff x="5562600" y="3810000"/>
            <a:chExt cx="4267200" cy="461665"/>
          </a:xfrm>
        </p:grpSpPr>
        <p:sp>
          <p:nvSpPr>
            <p:cNvPr id="18" name="TextBox 17"/>
            <p:cNvSpPr txBox="1"/>
            <p:nvPr/>
          </p:nvSpPr>
          <p:spPr>
            <a:xfrm>
              <a:off x="5867400" y="3810000"/>
              <a:ext cx="3962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i-IN" sz="2400" b="1" dirty="0" smtClean="0">
                  <a:latin typeface="Arial" pitchFamily="34" charset="0"/>
                  <a:cs typeface="Arial" pitchFamily="34" charset="0"/>
                </a:rPr>
                <a:t>मालमत्तेचे माप </a:t>
              </a:r>
              <a:endParaRPr lang="en-US" sz="2400" b="1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9" name="Picture 2" descr="C:\Users\abcd\AppData\Local\Microsoft\Windows\Temporary Internet Files\Content.IE5\GH7W9ZK3\Tick-red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562600" y="3810000"/>
              <a:ext cx="457200" cy="432054"/>
            </a:xfrm>
            <a:prstGeom prst="rect">
              <a:avLst/>
            </a:prstGeom>
            <a:noFill/>
          </p:spPr>
        </p:pic>
      </p:grpSp>
      <p:pic>
        <p:nvPicPr>
          <p:cNvPr id="26" name="Picture 25" descr="ma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3124200"/>
            <a:ext cx="6376632" cy="3429000"/>
          </a:xfrm>
          <a:prstGeom prst="rect">
            <a:avLst/>
          </a:prstGeom>
        </p:spPr>
      </p:pic>
      <p:pic>
        <p:nvPicPr>
          <p:cNvPr id="2055" name="Picture 7" descr="C:\Users\abcd\AppData\Local\Microsoft\Windows\Temporary Internet Files\Content.IE5\GH7W9ZK3\14413-illustration-of-a-house-pv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91400" y="4038600"/>
            <a:ext cx="457200" cy="457200"/>
          </a:xfrm>
          <a:prstGeom prst="rect">
            <a:avLst/>
          </a:prstGeom>
          <a:noFill/>
        </p:spPr>
      </p:pic>
      <p:pic>
        <p:nvPicPr>
          <p:cNvPr id="37" name="Picture 7" descr="C:\Users\abcd\AppData\Local\Microsoft\Windows\Temporary Internet Files\Content.IE5\GH7W9ZK3\14413-illustration-of-a-house-pv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5715000"/>
            <a:ext cx="457200" cy="457200"/>
          </a:xfrm>
          <a:prstGeom prst="rect">
            <a:avLst/>
          </a:prstGeom>
          <a:noFill/>
        </p:spPr>
      </p:pic>
      <p:pic>
        <p:nvPicPr>
          <p:cNvPr id="38" name="Picture 7" descr="C:\Users\abcd\AppData\Local\Microsoft\Windows\Temporary Internet Files\Content.IE5\GH7W9ZK3\14413-illustration-of-a-house-pv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6200" y="3429000"/>
            <a:ext cx="457200" cy="457200"/>
          </a:xfrm>
          <a:prstGeom prst="rect">
            <a:avLst/>
          </a:prstGeom>
          <a:noFill/>
        </p:spPr>
      </p:pic>
      <p:pic>
        <p:nvPicPr>
          <p:cNvPr id="27" name="Picture 26" descr="4_Ameena's_hou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0" y="2057399"/>
            <a:ext cx="4967847" cy="44909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Picture 28" descr="smallhou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429000"/>
            <a:ext cx="2819400" cy="29764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" name="Picture 29" descr="Kele ka Chhilka3_Uncle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2600" y="3429000"/>
            <a:ext cx="3200400" cy="3073078"/>
          </a:xfrm>
          <a:prstGeom prst="rect">
            <a:avLst/>
          </a:prstGeom>
        </p:spPr>
      </p:pic>
      <p:pic>
        <p:nvPicPr>
          <p:cNvPr id="25" name="Picture 24" descr="woman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00400" y="2209800"/>
            <a:ext cx="3124200" cy="4489764"/>
          </a:xfrm>
          <a:prstGeom prst="rect">
            <a:avLst/>
          </a:prstGeom>
        </p:spPr>
      </p:pic>
    </p:spTree>
  </p:cSld>
  <p:clrMapOvr>
    <a:masterClrMapping/>
  </p:clrMapOvr>
  <p:transition advTm="1801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000"/>
                            </p:stCondLst>
                            <p:childTnLst>
                              <p:par>
                                <p:cTn id="51" presetID="55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500"/>
                            </p:stCondLst>
                            <p:childTnLst>
                              <p:par>
                                <p:cTn id="57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250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2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3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4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28600" y="533400"/>
            <a:ext cx="7924800" cy="15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2400" y="76200"/>
            <a:ext cx="815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sz="3200" b="1" dirty="0" smtClean="0">
                <a:latin typeface="Arial Black" pitchFamily="34" charset="0"/>
              </a:rPr>
              <a:t>मालमत्ता कर कधी आणि कसा भरायचा </a:t>
            </a:r>
            <a:r>
              <a:rPr lang="hi-IN" sz="3200" b="1" dirty="0" smtClean="0">
                <a:latin typeface="Arial Black" pitchFamily="34" charset="0"/>
              </a:rPr>
              <a:t>असतो</a:t>
            </a:r>
            <a:r>
              <a:rPr lang="en-US" sz="2400" dirty="0" smtClean="0">
                <a:latin typeface="Arial Black" pitchFamily="34" charset="0"/>
              </a:rPr>
              <a:t>?</a:t>
            </a:r>
            <a:endParaRPr lang="en-US" sz="2400" dirty="0">
              <a:latin typeface="Arial Black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638800" y="1905000"/>
            <a:ext cx="2057400" cy="1905000"/>
            <a:chOff x="4876800" y="1752600"/>
            <a:chExt cx="3200400" cy="2590800"/>
          </a:xfrm>
        </p:grpSpPr>
        <p:sp>
          <p:nvSpPr>
            <p:cNvPr id="8" name="Rounded Rectangle 7"/>
            <p:cNvSpPr/>
            <p:nvPr/>
          </p:nvSpPr>
          <p:spPr>
            <a:xfrm>
              <a:off x="4876800" y="2133600"/>
              <a:ext cx="3200400" cy="220980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486400" y="1752600"/>
              <a:ext cx="228600" cy="60960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7162800" y="1752600"/>
              <a:ext cx="228600" cy="60960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5230090" y="2514600"/>
              <a:ext cx="2514600" cy="1524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943600" y="3576936"/>
              <a:ext cx="1540933" cy="502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2017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62133" y="2892552"/>
              <a:ext cx="1227666" cy="79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atin typeface="Arial" pitchFamily="34" charset="0"/>
                  <a:cs typeface="Arial" pitchFamily="34" charset="0"/>
                </a:rPr>
                <a:t>30</a:t>
              </a:r>
              <a:endParaRPr lang="en-US" sz="3200" b="1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371600" y="1905000"/>
            <a:ext cx="2057400" cy="1905000"/>
            <a:chOff x="609600" y="1752600"/>
            <a:chExt cx="3200400" cy="2590800"/>
          </a:xfrm>
        </p:grpSpPr>
        <p:sp>
          <p:nvSpPr>
            <p:cNvPr id="16" name="Rounded Rectangle 15"/>
            <p:cNvSpPr/>
            <p:nvPr/>
          </p:nvSpPr>
          <p:spPr>
            <a:xfrm>
              <a:off x="609600" y="2133600"/>
              <a:ext cx="3200400" cy="220980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219200" y="1752600"/>
              <a:ext cx="228600" cy="60960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895600" y="1752600"/>
              <a:ext cx="228600" cy="60960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962890" y="2514600"/>
              <a:ext cx="2514600" cy="1524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676400" y="2514600"/>
              <a:ext cx="1303867" cy="502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i-IN" dirty="0" smtClean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एप्रिल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94991" y="2830801"/>
              <a:ext cx="609600" cy="79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atin typeface="Arial" pitchFamily="34" charset="0"/>
                  <a:cs typeface="Arial" pitchFamily="34" charset="0"/>
                </a:rPr>
                <a:t>1</a:t>
              </a:r>
              <a:endParaRPr lang="en-US" sz="32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676400" y="3576935"/>
              <a:ext cx="1151467" cy="502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2017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524000" y="762000"/>
            <a:ext cx="601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i-IN" sz="2400" b="1" dirty="0" smtClean="0">
                <a:latin typeface="Arial" pitchFamily="34" charset="0"/>
                <a:cs typeface="Arial" pitchFamily="34" charset="0"/>
              </a:rPr>
              <a:t>मालमत्ता कर, सर्वसाधारणपणे १ एप्रिल पासून सुरु होणाऱ्या दर ६ महिन्यांनी भरला जातो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985165" y="2479965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i-IN" dirty="0" smtClean="0"/>
              <a:t>सप्टेंबर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30256" y="2500086"/>
            <a:ext cx="1143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hi-IN" dirty="0" smtClean="0"/>
              <a:t>ऑगस्ट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72200" y="2471058"/>
            <a:ext cx="1066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i-IN" dirty="0" smtClean="0"/>
              <a:t>जुलै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972628" y="2496456"/>
            <a:ext cx="1371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i-IN" dirty="0" smtClean="0"/>
              <a:t>जून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81486" y="2482726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i-IN" dirty="0" smtClean="0"/>
              <a:t>मे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4114800" y="2895600"/>
            <a:ext cx="762000" cy="15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524000" y="4038600"/>
            <a:ext cx="601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pitchFamily="34" charset="0"/>
                <a:cs typeface="Arial" pitchFamily="34" charset="0"/>
              </a:rPr>
              <a:t>And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638800" y="4648200"/>
            <a:ext cx="2057400" cy="1905000"/>
            <a:chOff x="4876800" y="1752600"/>
            <a:chExt cx="3200400" cy="2590800"/>
          </a:xfrm>
        </p:grpSpPr>
        <p:sp>
          <p:nvSpPr>
            <p:cNvPr id="36" name="Rounded Rectangle 35"/>
            <p:cNvSpPr/>
            <p:nvPr/>
          </p:nvSpPr>
          <p:spPr>
            <a:xfrm>
              <a:off x="4876800" y="2133600"/>
              <a:ext cx="3200400" cy="220980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5486400" y="1752600"/>
              <a:ext cx="228600" cy="60960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7162800" y="1752600"/>
              <a:ext cx="228600" cy="60960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5230090" y="2514600"/>
              <a:ext cx="2514600" cy="1524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019800" y="2849644"/>
              <a:ext cx="1227666" cy="79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atin typeface="Arial" pitchFamily="34" charset="0"/>
                  <a:cs typeface="Arial" pitchFamily="34" charset="0"/>
                </a:rPr>
                <a:t>31</a:t>
              </a:r>
              <a:endParaRPr lang="en-US" sz="32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943600" y="3576935"/>
              <a:ext cx="1540933" cy="502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2017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371600" y="4648200"/>
            <a:ext cx="2057400" cy="1905000"/>
            <a:chOff x="609600" y="1752600"/>
            <a:chExt cx="3200400" cy="2590800"/>
          </a:xfrm>
        </p:grpSpPr>
        <p:sp>
          <p:nvSpPr>
            <p:cNvPr id="43" name="Rounded Rectangle 42"/>
            <p:cNvSpPr/>
            <p:nvPr/>
          </p:nvSpPr>
          <p:spPr>
            <a:xfrm>
              <a:off x="609600" y="2133600"/>
              <a:ext cx="3200400" cy="220980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1219200" y="1752600"/>
              <a:ext cx="228600" cy="60960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2895600" y="1752600"/>
              <a:ext cx="228600" cy="60960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962890" y="2514600"/>
              <a:ext cx="2514600" cy="1524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439333" y="2514600"/>
              <a:ext cx="1896533" cy="502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i-IN" dirty="0" smtClean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ऑक्टोबर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894991" y="2830801"/>
              <a:ext cx="609600" cy="79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atin typeface="Arial" pitchFamily="34" charset="0"/>
                  <a:cs typeface="Arial" pitchFamily="34" charset="0"/>
                </a:rPr>
                <a:t>1</a:t>
              </a:r>
              <a:endParaRPr lang="en-US" sz="32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676400" y="3576935"/>
              <a:ext cx="1151467" cy="502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2017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5985165" y="5223165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i-IN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मार्च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139542" y="5225142"/>
            <a:ext cx="1143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i-IN" dirty="0" smtClean="0"/>
              <a:t>फेब्रुवारी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005286" y="5214258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i-IN" dirty="0" smtClean="0"/>
              <a:t>जानेवारी</a:t>
            </a:r>
            <a:endParaRPr lang="hi-IN" dirty="0" smtClean="0"/>
          </a:p>
        </p:txBody>
      </p:sp>
      <p:sp>
        <p:nvSpPr>
          <p:cNvPr id="53" name="TextBox 52"/>
          <p:cNvSpPr txBox="1"/>
          <p:nvPr/>
        </p:nvSpPr>
        <p:spPr>
          <a:xfrm>
            <a:off x="6034314" y="5196114"/>
            <a:ext cx="1371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i-IN" dirty="0" smtClean="0"/>
              <a:t>डिसेंबर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048828" y="5222296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i-IN" dirty="0" smtClean="0"/>
              <a:t>नोव्हेंबर</a:t>
            </a:r>
            <a:endParaRPr lang="hi-IN" dirty="0" smtClean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4114800" y="5638800"/>
            <a:ext cx="762000" cy="15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324600" y="5943600"/>
            <a:ext cx="838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2018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1752600" y="1828800"/>
            <a:ext cx="5715000" cy="2667000"/>
            <a:chOff x="0" y="-304800"/>
            <a:chExt cx="5715000" cy="2667000"/>
          </a:xfrm>
        </p:grpSpPr>
        <p:sp>
          <p:nvSpPr>
            <p:cNvPr id="57" name="Rectangle 56"/>
            <p:cNvSpPr/>
            <p:nvPr/>
          </p:nvSpPr>
          <p:spPr>
            <a:xfrm>
              <a:off x="0" y="-304800"/>
              <a:ext cx="5715000" cy="2667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0" y="-29611"/>
              <a:ext cx="5715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i-IN" sz="2400" b="1" dirty="0" smtClean="0">
                  <a:latin typeface="Arial" pitchFamily="34" charset="0"/>
                  <a:cs typeface="Arial" pitchFamily="34" charset="0"/>
                </a:rPr>
                <a:t>मालमत्ता कर अशा प्रकारे भरता येतो </a:t>
              </a:r>
              <a:r>
                <a:rPr lang="en-US" sz="2400" b="1" dirty="0" smtClean="0">
                  <a:latin typeface="Arial" pitchFamily="34" charset="0"/>
                  <a:cs typeface="Arial" pitchFamily="34" charset="0"/>
                </a:rPr>
                <a:t>:</a:t>
              </a:r>
              <a:endParaRPr lang="en-US" sz="2400" b="1" dirty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762000" y="579989"/>
              <a:ext cx="4419600" cy="830997"/>
              <a:chOff x="5562600" y="3726597"/>
              <a:chExt cx="4419600" cy="830997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5943600" y="3726597"/>
                <a:ext cx="4038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i-IN" sz="2400" b="1" dirty="0" smtClean="0">
                    <a:latin typeface="Arial" pitchFamily="34" charset="0"/>
                    <a:cs typeface="Arial" pitchFamily="34" charset="0"/>
                  </a:rPr>
                  <a:t>स्थानिक मालमत्ता कर वेबसाईट वर ऑन लाईन</a:t>
                </a:r>
                <a:endParaRPr lang="en-US" sz="2400" b="1" dirty="0"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61" name="Picture 2" descr="C:\Users\abcd\AppData\Local\Microsoft\Windows\Temporary Internet Files\Content.IE5\GH7W9ZK3\Tick-red[1]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562600" y="3810000"/>
                <a:ext cx="457200" cy="432054"/>
              </a:xfrm>
              <a:prstGeom prst="rect">
                <a:avLst/>
              </a:prstGeom>
              <a:noFill/>
            </p:spPr>
          </p:pic>
        </p:grpSp>
        <p:grpSp>
          <p:nvGrpSpPr>
            <p:cNvPr id="62" name="Group 61"/>
            <p:cNvGrpSpPr/>
            <p:nvPr/>
          </p:nvGrpSpPr>
          <p:grpSpPr>
            <a:xfrm>
              <a:off x="838200" y="1519535"/>
              <a:ext cx="4343400" cy="461665"/>
              <a:chOff x="5562600" y="3810000"/>
              <a:chExt cx="4343400" cy="461665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5943600" y="3810000"/>
                <a:ext cx="3962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i-IN" sz="2400" b="1" dirty="0" smtClean="0">
                    <a:latin typeface="Arial" pitchFamily="34" charset="0"/>
                    <a:cs typeface="Arial" pitchFamily="34" charset="0"/>
                  </a:rPr>
                  <a:t>चेक द्वारा</a:t>
                </a:r>
                <a:endParaRPr lang="en-US" sz="2400" b="1" dirty="0"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64" name="Picture 2" descr="C:\Users\abcd\AppData\Local\Microsoft\Windows\Temporary Internet Files\Content.IE5\GH7W9ZK3\Tick-red[1]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562600" y="3810000"/>
                <a:ext cx="457200" cy="432054"/>
              </a:xfrm>
              <a:prstGeom prst="rect">
                <a:avLst/>
              </a:prstGeom>
              <a:noFill/>
            </p:spPr>
          </p:pic>
        </p:grpSp>
      </p:grpSp>
    </p:spTree>
    <p:custDataLst>
      <p:tags r:id="rId1"/>
    </p:custDataLst>
  </p:cSld>
  <p:clrMapOvr>
    <a:masterClrMapping/>
  </p:clrMapOvr>
  <p:transition advTm="2112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12" presetClass="exit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500"/>
                            </p:stCondLst>
                            <p:childTnLst>
                              <p:par>
                                <p:cTn id="48" presetID="1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0"/>
                            </p:stCondLst>
                            <p:childTnLst>
                              <p:par>
                                <p:cTn id="52" presetID="1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500"/>
                            </p:stCondLst>
                            <p:childTnLst>
                              <p:par>
                                <p:cTn id="60" presetID="2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0"/>
                            </p:stCondLst>
                            <p:childTnLst>
                              <p:par>
                                <p:cTn id="6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500"/>
                            </p:stCondLst>
                            <p:childTnLst>
                              <p:par>
                                <p:cTn id="70" presetID="2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20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2000"/>
                            </p:stCondLst>
                            <p:childTnLst>
                              <p:par>
                                <p:cTn id="87" presetID="12" presetClass="exit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8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3000"/>
                            </p:stCondLst>
                            <p:childTnLst>
                              <p:par>
                                <p:cTn id="91" presetID="1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9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350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3500"/>
                            </p:stCondLst>
                            <p:childTnLst>
                              <p:par>
                                <p:cTn id="98" presetID="1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9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4000"/>
                            </p:stCondLst>
                            <p:childTnLst>
                              <p:par>
                                <p:cTn id="102" presetID="1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0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4500"/>
                            </p:stCondLst>
                            <p:childTnLst>
                              <p:par>
                                <p:cTn id="106" presetID="2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1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1" grpId="0"/>
      <p:bldP spid="27" grpId="0" animBg="1"/>
      <p:bldP spid="27" grpId="1" animBg="1"/>
      <p:bldP spid="26" grpId="0" animBg="1"/>
      <p:bldP spid="26" grpId="1" animBg="1"/>
      <p:bldP spid="25" grpId="0" animBg="1"/>
      <p:bldP spid="25" grpId="1" animBg="1"/>
      <p:bldP spid="24" grpId="0" animBg="1"/>
      <p:bldP spid="24" grpId="1" animBg="1"/>
      <p:bldP spid="34" grpId="0"/>
      <p:bldP spid="50" grpId="0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oki ka jadugar 1p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828800"/>
            <a:ext cx="4876800" cy="4754880"/>
          </a:xfrm>
          <a:prstGeom prst="rect">
            <a:avLst/>
          </a:prstGeom>
        </p:spPr>
      </p:pic>
      <p:pic>
        <p:nvPicPr>
          <p:cNvPr id="16" name="Picture 15" descr="Agar Padhe Hote2.jpg"/>
          <p:cNvPicPr>
            <a:picLocks noChangeAspect="1"/>
          </p:cNvPicPr>
          <p:nvPr/>
        </p:nvPicPr>
        <p:blipFill>
          <a:blip r:embed="rId3"/>
          <a:srcRect l="50000" t="32782" r="14080" b="8678"/>
          <a:stretch>
            <a:fillRect/>
          </a:stretch>
        </p:blipFill>
        <p:spPr>
          <a:xfrm>
            <a:off x="1295400" y="1447800"/>
            <a:ext cx="2743200" cy="4663440"/>
          </a:xfrm>
          <a:prstGeom prst="rect">
            <a:avLst/>
          </a:prstGeom>
        </p:spPr>
      </p:pic>
      <p:pic>
        <p:nvPicPr>
          <p:cNvPr id="21" name="Picture 20" descr="wom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0210" y="990600"/>
            <a:ext cx="3694701" cy="5309626"/>
          </a:xfrm>
          <a:prstGeom prst="rect">
            <a:avLst/>
          </a:prstGeom>
        </p:spPr>
      </p:pic>
      <p:pic>
        <p:nvPicPr>
          <p:cNvPr id="26" name="Picture 25" descr="Agar Padhe Hote3.jpg"/>
          <p:cNvPicPr>
            <a:picLocks noChangeAspect="1"/>
          </p:cNvPicPr>
          <p:nvPr/>
        </p:nvPicPr>
        <p:blipFill>
          <a:blip r:embed="rId5"/>
          <a:srcRect l="57328" t="7551" b="9786"/>
          <a:stretch>
            <a:fillRect/>
          </a:stretch>
        </p:blipFill>
        <p:spPr>
          <a:xfrm flipH="1">
            <a:off x="762000" y="990600"/>
            <a:ext cx="2854081" cy="5181600"/>
          </a:xfrm>
          <a:prstGeom prst="rect">
            <a:avLst/>
          </a:prstGeom>
        </p:spPr>
      </p:pic>
      <p:pic>
        <p:nvPicPr>
          <p:cNvPr id="34" name="Picture 33" descr="2-(1)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7800" y="1066800"/>
            <a:ext cx="1421499" cy="5054781"/>
          </a:xfrm>
          <a:prstGeom prst="rect">
            <a:avLst/>
          </a:prstGeom>
        </p:spPr>
      </p:pic>
      <p:pic>
        <p:nvPicPr>
          <p:cNvPr id="32" name="Picture 2" descr="C:\Users\abcd\AppData\Local\Microsoft\Windows\Temporary Internet Files\Content.IE5\ZERWRBLR\215120020[1].jpg"/>
          <p:cNvPicPr>
            <a:picLocks noChangeAspect="1" noChangeArrowheads="1"/>
          </p:cNvPicPr>
          <p:nvPr/>
        </p:nvPicPr>
        <p:blipFill>
          <a:blip r:embed="rId7"/>
          <a:srcRect l="8571" t="9835" r="8571" b="24231"/>
          <a:stretch>
            <a:fillRect/>
          </a:stretch>
        </p:blipFill>
        <p:spPr bwMode="auto">
          <a:xfrm>
            <a:off x="5715000" y="3276600"/>
            <a:ext cx="2743200" cy="1702676"/>
          </a:xfrm>
          <a:prstGeom prst="rect">
            <a:avLst/>
          </a:prstGeom>
          <a:noFill/>
        </p:spPr>
      </p:pic>
      <p:pic>
        <p:nvPicPr>
          <p:cNvPr id="11" name="Picture 10" descr="download.jpg"/>
          <p:cNvPicPr>
            <a:picLocks noChangeAspect="1"/>
          </p:cNvPicPr>
          <p:nvPr/>
        </p:nvPicPr>
        <p:blipFill>
          <a:blip r:embed="rId8"/>
          <a:srcRect b="9551"/>
          <a:stretch>
            <a:fillRect/>
          </a:stretch>
        </p:blipFill>
        <p:spPr>
          <a:xfrm>
            <a:off x="5791200" y="3429000"/>
            <a:ext cx="2423609" cy="1373948"/>
          </a:xfrm>
          <a:prstGeom prst="rect">
            <a:avLst/>
          </a:prstGeom>
        </p:spPr>
      </p:pic>
      <p:pic>
        <p:nvPicPr>
          <p:cNvPr id="12" name="Picture 2" descr="C:\Users\abcd\AppData\Local\Microsoft\Windows\Temporary Internet Files\Content.IE5\ZERWRBLR\215120020[1].jpg"/>
          <p:cNvPicPr>
            <a:picLocks noChangeAspect="1" noChangeArrowheads="1"/>
          </p:cNvPicPr>
          <p:nvPr/>
        </p:nvPicPr>
        <p:blipFill>
          <a:blip r:embed="rId7"/>
          <a:srcRect l="8571" t="9835" r="8571" b="24231"/>
          <a:stretch>
            <a:fillRect/>
          </a:stretch>
        </p:blipFill>
        <p:spPr bwMode="auto">
          <a:xfrm>
            <a:off x="5638800" y="3174124"/>
            <a:ext cx="2743200" cy="1702676"/>
          </a:xfrm>
          <a:prstGeom prst="rect">
            <a:avLst/>
          </a:prstGeom>
          <a:noFill/>
        </p:spPr>
      </p:pic>
      <p:grpSp>
        <p:nvGrpSpPr>
          <p:cNvPr id="17" name="Group 16"/>
          <p:cNvGrpSpPr/>
          <p:nvPr/>
        </p:nvGrpSpPr>
        <p:grpSpPr>
          <a:xfrm>
            <a:off x="4114800" y="838200"/>
            <a:ext cx="4495800" cy="1752600"/>
            <a:chOff x="4114800" y="838200"/>
            <a:chExt cx="4495800" cy="1752600"/>
          </a:xfrm>
        </p:grpSpPr>
        <p:sp>
          <p:nvSpPr>
            <p:cNvPr id="18" name="Oval Callout 17"/>
            <p:cNvSpPr/>
            <p:nvPr/>
          </p:nvSpPr>
          <p:spPr>
            <a:xfrm>
              <a:off x="4114800" y="838200"/>
              <a:ext cx="4495800" cy="1752600"/>
            </a:xfrm>
            <a:prstGeom prst="wedgeEllipseCallout">
              <a:avLst>
                <a:gd name="adj1" fmla="val -64900"/>
                <a:gd name="adj2" fmla="val 4602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419600" y="1349514"/>
              <a:ext cx="3886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i-IN" sz="2000" b="1" dirty="0" smtClean="0">
                  <a:latin typeface="Arial" pitchFamily="34" charset="0"/>
                  <a:cs typeface="Arial" pitchFamily="34" charset="0"/>
                </a:rPr>
                <a:t>मी विधवा आहे. मला मालमत्ता कर भरावा लागेल का?</a:t>
              </a:r>
              <a:endParaRPr lang="en-US" sz="2000" b="1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114800" y="838200"/>
            <a:ext cx="4495800" cy="1752600"/>
            <a:chOff x="4114800" y="838200"/>
            <a:chExt cx="4495800" cy="1752600"/>
          </a:xfrm>
        </p:grpSpPr>
        <p:sp>
          <p:nvSpPr>
            <p:cNvPr id="23" name="Oval Callout 22"/>
            <p:cNvSpPr/>
            <p:nvPr/>
          </p:nvSpPr>
          <p:spPr>
            <a:xfrm>
              <a:off x="4114800" y="838200"/>
              <a:ext cx="4495800" cy="1752600"/>
            </a:xfrm>
            <a:prstGeom prst="wedgeEllipseCallout">
              <a:avLst>
                <a:gd name="adj1" fmla="val -64900"/>
                <a:gd name="adj2" fmla="val 4602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419600" y="1219200"/>
              <a:ext cx="3886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i-IN" sz="2000" b="1" dirty="0" smtClean="0">
                  <a:latin typeface="Arial" pitchFamily="34" charset="0"/>
                  <a:cs typeface="Arial" pitchFamily="34" charset="0"/>
                </a:rPr>
                <a:t>मी संपूर्ण वर्षाचा मालमत्ता कर एकाच वेळी आणि तो सुद्धा लवकर भरतो. मला सवलत मिळू शकेल का?</a:t>
              </a:r>
              <a:endParaRPr lang="en-US" sz="2000" b="1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114800" y="838200"/>
            <a:ext cx="4495800" cy="1752600"/>
            <a:chOff x="4114800" y="838200"/>
            <a:chExt cx="4495800" cy="1752600"/>
          </a:xfrm>
        </p:grpSpPr>
        <p:sp>
          <p:nvSpPr>
            <p:cNvPr id="28" name="Oval Callout 27"/>
            <p:cNvSpPr/>
            <p:nvPr/>
          </p:nvSpPr>
          <p:spPr>
            <a:xfrm>
              <a:off x="4114800" y="838200"/>
              <a:ext cx="4495800" cy="1752600"/>
            </a:xfrm>
            <a:prstGeom prst="wedgeEllipseCallout">
              <a:avLst>
                <a:gd name="adj1" fmla="val -64900"/>
                <a:gd name="adj2" fmla="val 4602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419600" y="1194137"/>
              <a:ext cx="38862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i-IN" sz="2000" b="1" dirty="0" smtClean="0">
                  <a:latin typeface="Arial" pitchFamily="34" charset="0"/>
                  <a:cs typeface="Arial" pitchFamily="34" charset="0"/>
                </a:rPr>
                <a:t>मी भारतीय सैन्याचा स्वाभिमानी सैनिक / सदस्य आहे. मला माझ्या छोट्याश्या फ्लॅटवर मालमत्ता कर भरावा लागेल का?</a:t>
              </a:r>
              <a:endParaRPr lang="en-US" sz="2000" b="1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038600" y="838200"/>
            <a:ext cx="4495800" cy="1752600"/>
            <a:chOff x="4114800" y="838200"/>
            <a:chExt cx="4495800" cy="1752600"/>
          </a:xfrm>
        </p:grpSpPr>
        <p:sp>
          <p:nvSpPr>
            <p:cNvPr id="36" name="Oval Callout 35"/>
            <p:cNvSpPr/>
            <p:nvPr/>
          </p:nvSpPr>
          <p:spPr>
            <a:xfrm>
              <a:off x="4114800" y="838200"/>
              <a:ext cx="4495800" cy="1752600"/>
            </a:xfrm>
            <a:prstGeom prst="wedgeEllipseCallout">
              <a:avLst>
                <a:gd name="adj1" fmla="val -64900"/>
                <a:gd name="adj2" fmla="val 4602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419600" y="1194137"/>
              <a:ext cx="3886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i-IN" sz="2000" b="1" dirty="0" smtClean="0">
                  <a:latin typeface="Arial" pitchFamily="34" charset="0"/>
                  <a:cs typeface="Arial" pitchFamily="34" charset="0"/>
                </a:rPr>
                <a:t>आमच्या घरी सौर शक्तीवर चालणारा वॉटर हीटर आहे. आम्हाला मालमत्ता करावर सवलत मिळू शकेल का?</a:t>
              </a:r>
              <a:endParaRPr lang="en-US" sz="2000" b="1" dirty="0"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5" name="Straight Connector 4"/>
          <p:cNvCxnSpPr/>
          <p:nvPr/>
        </p:nvCxnSpPr>
        <p:spPr>
          <a:xfrm>
            <a:off x="228600" y="608012"/>
            <a:ext cx="7848600" cy="15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52400" y="76200"/>
            <a:ext cx="815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sz="2800" b="1" dirty="0" smtClean="0">
                <a:latin typeface="Arial Black" pitchFamily="34" charset="0"/>
              </a:rPr>
              <a:t>मालमत्ता करावर माफी किंवा सवलत मिळू शकते </a:t>
            </a:r>
            <a:r>
              <a:rPr lang="hi-IN" sz="2800" b="1" dirty="0" smtClean="0">
                <a:latin typeface="Arial Black" pitchFamily="34" charset="0"/>
              </a:rPr>
              <a:t>का</a:t>
            </a:r>
            <a:r>
              <a:rPr lang="en-US" sz="2800" b="1" dirty="0" smtClean="0">
                <a:latin typeface="Arial Black" pitchFamily="34" charset="0"/>
              </a:rPr>
              <a:t> </a:t>
            </a:r>
            <a:r>
              <a:rPr lang="en-US" sz="2800" b="1" dirty="0" smtClean="0">
                <a:latin typeface="Arial Black" pitchFamily="34" charset="0"/>
              </a:rPr>
              <a:t>?</a:t>
            </a:r>
            <a:endParaRPr lang="en-US" sz="2800" b="1" dirty="0">
              <a:latin typeface="Arial Black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10200" y="5029200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i-IN" sz="2000" b="1" dirty="0" smtClean="0">
                <a:latin typeface="Arial" pitchFamily="34" charset="0"/>
                <a:cs typeface="Arial" pitchFamily="34" charset="0"/>
              </a:rPr>
              <a:t>हो - पण १०% सवलत मिळेल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62600" y="5029200"/>
            <a:ext cx="297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i-IN" sz="2000" b="1" dirty="0" smtClean="0">
                <a:latin typeface="Arial" pitchFamily="34" charset="0"/>
                <a:cs typeface="Arial" pitchFamily="34" charset="0"/>
              </a:rPr>
              <a:t>हो -  मात्र ८० वर्षांच्यावरील वरिष्ठ नागरिकांना सवलत मिळते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34000" y="5029200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i-IN" sz="2000" b="1" dirty="0" smtClean="0">
                <a:latin typeface="Arial" pitchFamily="34" charset="0"/>
                <a:cs typeface="Arial" pitchFamily="34" charset="0"/>
              </a:rPr>
              <a:t>२% सवलत मिळेल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410200" y="5029200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i-IN" sz="2000" b="1" dirty="0" smtClean="0">
                <a:latin typeface="Arial" pitchFamily="34" charset="0"/>
                <a:cs typeface="Arial" pitchFamily="34" charset="0"/>
              </a:rPr>
              <a:t>मात्र ही माफी एका घरा करिता आहे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10200" y="5029200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i-IN" sz="2000" b="1" dirty="0" smtClean="0">
                <a:latin typeface="Arial" pitchFamily="34" charset="0"/>
                <a:cs typeface="Arial" pitchFamily="34" charset="0"/>
              </a:rPr>
              <a:t>५ % सवलत मिळेल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114800" y="838200"/>
            <a:ext cx="4495800" cy="1752600"/>
            <a:chOff x="4114800" y="838200"/>
            <a:chExt cx="4495800" cy="1752600"/>
          </a:xfrm>
        </p:grpSpPr>
        <p:sp>
          <p:nvSpPr>
            <p:cNvPr id="8" name="Oval Callout 7"/>
            <p:cNvSpPr/>
            <p:nvPr/>
          </p:nvSpPr>
          <p:spPr>
            <a:xfrm>
              <a:off x="4114800" y="838200"/>
              <a:ext cx="4495800" cy="1752600"/>
            </a:xfrm>
            <a:prstGeom prst="wedgeEllipseCallout">
              <a:avLst>
                <a:gd name="adj1" fmla="val -64900"/>
                <a:gd name="adj2" fmla="val 4602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19600" y="1349514"/>
              <a:ext cx="3886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i-IN" sz="2000" b="1" dirty="0" smtClean="0">
                  <a:latin typeface="Arial" pitchFamily="34" charset="0"/>
                  <a:cs typeface="Arial" pitchFamily="34" charset="0"/>
                </a:rPr>
                <a:t>मी ८२ वर्षांचा आहे. मला मालमत्ता कर भरावा लागेल का?</a:t>
              </a:r>
              <a:endParaRPr lang="en-US" sz="2000" b="1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828800" y="2362200"/>
            <a:ext cx="5791200" cy="2514600"/>
            <a:chOff x="1600200" y="2286000"/>
            <a:chExt cx="5791200" cy="2514600"/>
          </a:xfrm>
        </p:grpSpPr>
        <p:grpSp>
          <p:nvGrpSpPr>
            <p:cNvPr id="39" name="Group 38"/>
            <p:cNvGrpSpPr/>
            <p:nvPr/>
          </p:nvGrpSpPr>
          <p:grpSpPr>
            <a:xfrm>
              <a:off x="1600200" y="2286000"/>
              <a:ext cx="5791200" cy="2514600"/>
              <a:chOff x="0" y="-304800"/>
              <a:chExt cx="5791200" cy="2514600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0" y="-304800"/>
                <a:ext cx="5715000" cy="25146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76200" y="-152400"/>
                <a:ext cx="5715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i-IN" sz="2400" b="1" dirty="0" smtClean="0">
                    <a:latin typeface="Arial" pitchFamily="34" charset="0"/>
                    <a:cs typeface="Arial" pitchFamily="34" charset="0"/>
                  </a:rPr>
                  <a:t>सवलतीसह किंवा सवलतीविना मालमत्ता कर भरणे अनिवार्य आहे</a:t>
                </a:r>
                <a:endParaRPr lang="en-US" sz="2400" b="1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371600" y="845403"/>
                <a:ext cx="39624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i-IN" sz="2400" b="1" dirty="0" smtClean="0">
                    <a:latin typeface="Arial" pitchFamily="34" charset="0"/>
                    <a:cs typeface="Arial" pitchFamily="34" charset="0"/>
                  </a:rPr>
                  <a:t>कर न भरल्यास मालमत्ता जप्त केली जाऊ शकते</a:t>
                </a:r>
                <a:endParaRPr lang="en-US" sz="2400" b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pic>
          <p:nvPicPr>
            <p:cNvPr id="48" name="Picture 47" descr="download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05000" y="3429000"/>
              <a:ext cx="1219200" cy="1016000"/>
            </a:xfrm>
            <a:prstGeom prst="rect">
              <a:avLst/>
            </a:prstGeom>
          </p:spPr>
        </p:pic>
      </p:grpSp>
    </p:spTree>
  </p:cSld>
  <p:clrMapOvr>
    <a:masterClrMapping/>
  </p:clrMapOvr>
  <p:transition advTm="3720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31" presetClass="entr" presetSubtype="0" fill="hold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000"/>
                            </p:stCondLst>
                            <p:childTnLst>
                              <p:par>
                                <p:cTn id="5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500"/>
                            </p:stCondLst>
                            <p:childTnLst>
                              <p:par>
                                <p:cTn id="55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500"/>
                            </p:stCondLst>
                            <p:childTnLst>
                              <p:par>
                                <p:cTn id="5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1500"/>
                            </p:stCondLst>
                            <p:childTnLst>
                              <p:par>
                                <p:cTn id="6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2000"/>
                            </p:stCondLst>
                            <p:childTnLst>
                              <p:par>
                                <p:cTn id="72" presetID="31" presetClass="entr" presetSubtype="0" fill="hold" nodeType="afterEffect">
                                  <p:stCondLst>
                                    <p:cond delay="1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4500"/>
                            </p:stCondLst>
                            <p:childTnLst>
                              <p:par>
                                <p:cTn id="7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0"/>
                            </p:stCondLst>
                            <p:childTnLst>
                              <p:par>
                                <p:cTn id="83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7000"/>
                            </p:stCondLst>
                            <p:childTnLst>
                              <p:par>
                                <p:cTn id="8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700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8000"/>
                            </p:stCondLst>
                            <p:childTnLst>
                              <p:par>
                                <p:cTn id="96" presetID="1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9000"/>
                            </p:stCondLst>
                            <p:childTnLst>
                              <p:par>
                                <p:cTn id="100" presetID="31" presetClass="entr" presetSubtype="0" fill="hold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1000"/>
                            </p:stCondLst>
                            <p:childTnLst>
                              <p:par>
                                <p:cTn id="107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2000"/>
                            </p:stCondLst>
                            <p:childTnLst>
                              <p:par>
                                <p:cTn id="111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4000"/>
                            </p:stCondLst>
                            <p:childTnLst>
                              <p:par>
                                <p:cTn id="1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4000"/>
                            </p:stCondLst>
                            <p:childTnLst>
                              <p:par>
                                <p:cTn id="12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4500"/>
                            </p:stCondLst>
                            <p:childTnLst>
                              <p:par>
                                <p:cTn id="124" presetID="1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5500"/>
                            </p:stCondLst>
                            <p:childTnLst>
                              <p:par>
                                <p:cTn id="128" presetID="31" presetClass="entr" presetSubtype="0" fill="hold" nodeType="afterEffect">
                                  <p:stCondLst>
                                    <p:cond delay="1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8000"/>
                            </p:stCondLst>
                            <p:childTnLst>
                              <p:par>
                                <p:cTn id="135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9000"/>
                            </p:stCondLst>
                            <p:childTnLst>
                              <p:par>
                                <p:cTn id="139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31000"/>
                            </p:stCondLst>
                            <p:childTnLst>
                              <p:par>
                                <p:cTn id="14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31000"/>
                            </p:stCondLst>
                            <p:childTnLst>
                              <p:par>
                                <p:cTn id="149" presetID="3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5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52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53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5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20" grpId="0"/>
      <p:bldP spid="20" grpId="1"/>
      <p:bldP spid="25" grpId="0"/>
      <p:bldP spid="25" grpId="1"/>
      <p:bldP spid="31" grpId="0"/>
      <p:bldP spid="31" grpId="1"/>
      <p:bldP spid="38" grpId="0"/>
      <p:bldP spid="3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6670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i-IN" sz="3600" b="1" dirty="0" smtClean="0">
                <a:latin typeface="Arial" pitchFamily="34" charset="0"/>
                <a:cs typeface="Arial" pitchFamily="34" charset="0"/>
              </a:rPr>
              <a:t>मालमत्ता करा बद्दल एवढंच !</a:t>
            </a:r>
            <a:endParaRPr lang="en-US" sz="36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advTm="2480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295</Words>
  <Application>Microsoft Office PowerPoint</Application>
  <PresentationFormat>On-screen Show (4:3)</PresentationFormat>
  <Paragraphs>62</Paragraphs>
  <Slides>7</Slides>
  <Notes>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abcd</dc:creator>
  <cp:lastModifiedBy>abcd</cp:lastModifiedBy>
  <cp:revision>26</cp:revision>
  <dcterms:created xsi:type="dcterms:W3CDTF">2018-09-28T09:18:10Z</dcterms:created>
  <dcterms:modified xsi:type="dcterms:W3CDTF">2018-10-16T09:07:30Z</dcterms:modified>
</cp:coreProperties>
</file>